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63" r:id="rId6"/>
    <p:sldId id="273" r:id="rId7"/>
    <p:sldId id="272" r:id="rId8"/>
    <p:sldId id="284" r:id="rId9"/>
    <p:sldId id="275" r:id="rId10"/>
    <p:sldId id="274" r:id="rId11"/>
    <p:sldId id="285" r:id="rId12"/>
    <p:sldId id="276" r:id="rId13"/>
    <p:sldId id="277" r:id="rId14"/>
    <p:sldId id="286" r:id="rId15"/>
    <p:sldId id="278" r:id="rId16"/>
    <p:sldId id="279" r:id="rId17"/>
    <p:sldId id="287" r:id="rId18"/>
    <p:sldId id="280" r:id="rId19"/>
    <p:sldId id="281" r:id="rId20"/>
    <p:sldId id="288" r:id="rId21"/>
    <p:sldId id="282" r:id="rId22"/>
    <p:sldId id="28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52" autoAdjust="0"/>
  </p:normalViewPr>
  <p:slideViewPr>
    <p:cSldViewPr snapToGrid="0" showGuides="1">
      <p:cViewPr varScale="1">
        <p:scale>
          <a:sx n="114" d="100"/>
          <a:sy n="114" d="100"/>
        </p:scale>
        <p:origin x="336" y="102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66" d="100"/>
          <a:sy n="66" d="100"/>
        </p:scale>
        <p:origin x="333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23F4313-9FCE-4A92-819A-FAD0FCF0E5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D8F2DB-1094-477F-B0A7-6AC3F2199E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11738-7B43-4B42-A93F-63432E515165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A06BA01-9EAD-49E8-91CF-2A395945EA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7E85C4-F9C1-42D8-B803-39C514A3B3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4F99-60BC-462F-82FF-AD0F7D3371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19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83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6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25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51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95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24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8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25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68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4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05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57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62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19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436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093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2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10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26AB8-ACBE-42E6-92F5-667EDDCD96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3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09/07/2021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70231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781507" y="2711593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PHS vs. Market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781507" y="4161795"/>
            <a:ext cx="57866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How well we performed over market benchmarks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570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Individual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88" y="1185531"/>
            <a:ext cx="3700593" cy="259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03" y="1185531"/>
            <a:ext cx="3700593" cy="260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918" y="1185531"/>
            <a:ext cx="3700593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8" y="4082026"/>
            <a:ext cx="3700593" cy="2603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703" y="4082026"/>
            <a:ext cx="3700593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6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84274"/>
            <a:ext cx="7023100" cy="211519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NAV </a:t>
            </a:r>
            <a:r>
              <a:rPr lang="en-US" sz="4800" b="1" dirty="0">
                <a:solidFill>
                  <a:schemeClr val="bg1"/>
                </a:solidFill>
              </a:rPr>
              <a:t>- </a:t>
            </a:r>
            <a:r>
              <a:rPr lang="en-US" sz="4800" b="1" dirty="0" smtClean="0">
                <a:solidFill>
                  <a:schemeClr val="bg1"/>
                </a:solidFill>
              </a:rPr>
              <a:t>Deal Customers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171601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575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Deal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4" y="1196212"/>
            <a:ext cx="3706689" cy="25971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55" y="1196212"/>
            <a:ext cx="3706689" cy="26032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426" y="1196212"/>
            <a:ext cx="3706689" cy="26032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84" y="4023303"/>
            <a:ext cx="3706689" cy="26032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558" y="4023303"/>
            <a:ext cx="3712786" cy="2603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4377" y="4023303"/>
            <a:ext cx="3712786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575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Deal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95" y="1249595"/>
            <a:ext cx="3706689" cy="2597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55" y="1249595"/>
            <a:ext cx="3706689" cy="260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815" y="1249595"/>
            <a:ext cx="3706689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95" y="4090415"/>
            <a:ext cx="3706689" cy="2603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6558" y="4090415"/>
            <a:ext cx="3712786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84274"/>
            <a:ext cx="7023100" cy="211519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NAV </a:t>
            </a:r>
            <a:r>
              <a:rPr lang="en-US" sz="4800" b="1" dirty="0">
                <a:solidFill>
                  <a:schemeClr val="bg1"/>
                </a:solidFill>
              </a:rPr>
              <a:t>- </a:t>
            </a:r>
            <a:r>
              <a:rPr lang="en-US" sz="4800" b="1" dirty="0" smtClean="0">
                <a:solidFill>
                  <a:schemeClr val="bg1"/>
                </a:solidFill>
              </a:rPr>
              <a:t>Retail Customers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106049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Retail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1" y="1148927"/>
            <a:ext cx="3712786" cy="25971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55" y="1148927"/>
            <a:ext cx="3706689" cy="2603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042" y="1148927"/>
            <a:ext cx="3706689" cy="2603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219" y="4081242"/>
            <a:ext cx="3706689" cy="26032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655" y="4081242"/>
            <a:ext cx="3706689" cy="26032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4042" y="4081242"/>
            <a:ext cx="3706689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738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Retail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62" y="1199261"/>
            <a:ext cx="3706689" cy="2597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07" y="1199261"/>
            <a:ext cx="3712786" cy="260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49" y="1193164"/>
            <a:ext cx="3706689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661" y="4056859"/>
            <a:ext cx="3706689" cy="2603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655" y="4056859"/>
            <a:ext cx="3706689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3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4084274"/>
            <a:ext cx="7667539" cy="211519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NAV </a:t>
            </a:r>
            <a:r>
              <a:rPr lang="en-US" sz="4800" b="1" dirty="0">
                <a:solidFill>
                  <a:schemeClr val="bg1"/>
                </a:solidFill>
              </a:rPr>
              <a:t>- </a:t>
            </a:r>
            <a:r>
              <a:rPr lang="en-US" sz="4800" b="1" dirty="0" smtClean="0">
                <a:solidFill>
                  <a:schemeClr val="bg1"/>
                </a:solidFill>
              </a:rPr>
              <a:t>Institutional Customers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50969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5856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Institutional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8" y="1162657"/>
            <a:ext cx="3706689" cy="2603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03" y="1162657"/>
            <a:ext cx="3700593" cy="26032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092" y="1168754"/>
            <a:ext cx="3712786" cy="25971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121" y="4040081"/>
            <a:ext cx="3712786" cy="26032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510" y="4040081"/>
            <a:ext cx="3712786" cy="26032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7092" y="4040081"/>
            <a:ext cx="3700593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5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5856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Institutional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74" y="1229769"/>
            <a:ext cx="3706689" cy="2603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655" y="1229769"/>
            <a:ext cx="3706689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036" y="1229769"/>
            <a:ext cx="3712786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7002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DOMESTIC INDIVIDUAL ACCOUNTS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2" y="869046"/>
            <a:ext cx="6147732" cy="3398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416" y="869045"/>
            <a:ext cx="5748701" cy="5927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42" y="4323183"/>
            <a:ext cx="6159310" cy="247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1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70180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967335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="" xmlns:a16="http://schemas.microsoft.com/office/drawing/2014/main" id="{FD739A43-7308-4A45-800C-2B124CABFA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E1D692F-8C4B-47E6-B367-1CB302E31A6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6713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FOREIGN INDIVIDUAL ACCOUNTS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42" y="869044"/>
            <a:ext cx="6159310" cy="3405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3" y="4323183"/>
            <a:ext cx="6159310" cy="2473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6302" y="869044"/>
            <a:ext cx="5568736" cy="594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3558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TRADING VALUES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24" y="868244"/>
            <a:ext cx="6144848" cy="34020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4" y="4324797"/>
            <a:ext cx="6144848" cy="2472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802" y="868244"/>
            <a:ext cx="5486070" cy="5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84274"/>
            <a:ext cx="7023100" cy="211519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NAV </a:t>
            </a:r>
            <a:r>
              <a:rPr lang="en-US" sz="4800" b="1" dirty="0">
                <a:solidFill>
                  <a:schemeClr val="bg1"/>
                </a:solidFill>
              </a:rPr>
              <a:t>- </a:t>
            </a:r>
            <a:r>
              <a:rPr lang="en-US" sz="4800" b="1" dirty="0" smtClean="0">
                <a:solidFill>
                  <a:schemeClr val="bg1"/>
                </a:solidFill>
              </a:rPr>
              <a:t>All Customers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13197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All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58" y="1042690"/>
            <a:ext cx="3700593" cy="2603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750" y="1042690"/>
            <a:ext cx="3700593" cy="2603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0646" y="1042690"/>
            <a:ext cx="3700593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750" y="3956191"/>
            <a:ext cx="3700593" cy="2603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0646" y="3956191"/>
            <a:ext cx="3700593" cy="2603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758" y="3956191"/>
            <a:ext cx="3700593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5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4107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All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20" y="1111541"/>
            <a:ext cx="3700593" cy="260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190" y="1111541"/>
            <a:ext cx="3700593" cy="2603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19" y="4012567"/>
            <a:ext cx="3700593" cy="26032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655" y="4012567"/>
            <a:ext cx="3700593" cy="26032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654" y="1111541"/>
            <a:ext cx="3700593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5AE457D-0397-41A5-A1CF-4C8062284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362320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84274"/>
            <a:ext cx="7023100" cy="211519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smtClean="0">
                <a:solidFill>
                  <a:schemeClr val="bg1"/>
                </a:solidFill>
              </a:rPr>
              <a:t> </a:t>
            </a:r>
            <a:r>
              <a:rPr lang="en-US" sz="4800" b="1" dirty="0" smtClean="0">
                <a:solidFill>
                  <a:schemeClr val="bg1"/>
                </a:solidFill>
              </a:rPr>
              <a:t>NAV </a:t>
            </a:r>
            <a:r>
              <a:rPr lang="en-US" sz="4800" b="1" dirty="0">
                <a:solidFill>
                  <a:schemeClr val="bg1"/>
                </a:solidFill>
              </a:rPr>
              <a:t>- Individual Customers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52524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="" xmlns:a16="http://schemas.microsoft.com/office/drawing/2014/main" id="{9B326F38-4E3F-467E-B912-22D5333F42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016AF48-2AA8-4B78-82AB-CE8B9E71F2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813732"/>
          </a:xfrm>
          <a:prstGeom prst="rect">
            <a:avLst/>
          </a:prstGeom>
          <a:solidFill>
            <a:srgbClr val="E317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28958"/>
            <a:ext cx="5707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NAV - Individual Customers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81" y="1118419"/>
            <a:ext cx="3694496" cy="259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703" y="1106226"/>
            <a:ext cx="3700593" cy="26032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3522" y="1118419"/>
            <a:ext cx="3700593" cy="26032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81" y="4014130"/>
            <a:ext cx="3700593" cy="26032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703" y="4014130"/>
            <a:ext cx="3700593" cy="26032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7425" y="4026324"/>
            <a:ext cx="3700593" cy="26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048086_Balanced scorecard, from 24Slides_SL_V1.pptx" id="{6BFE50D7-0AB5-4B02-8B95-8C7F9FA851A2}" vid="{E07AABDE-8E2B-4665-809A-C7E8493823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4CC17A-C7FA-42F7-A285-99975430EB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3496C2-30B3-40CB-ACDC-46FFFFC8A1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6028FB-6012-4967-A451-C2FAE951FE25}">
  <ds:schemaRefs>
    <ds:schemaRef ds:uri="http://purl.org/dc/elements/1.1/"/>
    <ds:schemaRef ds:uri="http://schemas.microsoft.com/office/infopath/2007/PartnerControls"/>
    <ds:schemaRef ds:uri="71af3243-3dd4-4a8d-8c0d-dd76da1f02a5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Balanced scorecard, from 24Slides</Template>
  <TotalTime>0</TotalTime>
  <Words>186</Words>
  <Application>Microsoft Office PowerPoint</Application>
  <PresentationFormat>Widescreen</PresentationFormat>
  <Paragraphs>61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Office Theme</vt:lpstr>
      <vt:lpstr>Balanced scorecard slide 1</vt:lpstr>
      <vt:lpstr>Balanced scorecard slide 2</vt:lpstr>
      <vt:lpstr>Balanced scorecard slide 2</vt:lpstr>
      <vt:lpstr>Balanced scorecard slide 2</vt:lpstr>
      <vt:lpstr>Balanced scorecard slide 1</vt:lpstr>
      <vt:lpstr>Balanced scorecard slide 2</vt:lpstr>
      <vt:lpstr>Balanced scorecard slide 2</vt:lpstr>
      <vt:lpstr>Balanced scorecard slide 1</vt:lpstr>
      <vt:lpstr>Balanced scorecard slide 2</vt:lpstr>
      <vt:lpstr>Balanced scorecard slide 2</vt:lpstr>
      <vt:lpstr>Balanced scorecard slide 1</vt:lpstr>
      <vt:lpstr>Balanced scorecard slide 2</vt:lpstr>
      <vt:lpstr>Balanced scorecard slide 2</vt:lpstr>
      <vt:lpstr>Balanced scorecard slide 1</vt:lpstr>
      <vt:lpstr>Balanced scorecard slide 2</vt:lpstr>
      <vt:lpstr>Balanced scorecard slide 2</vt:lpstr>
      <vt:lpstr>Balanced scorecard slide 1</vt:lpstr>
      <vt:lpstr>Balanced scorecard slide 2</vt:lpstr>
      <vt:lpstr>Balanced scorecard slide 2</vt:lpstr>
      <vt:lpstr>Balanced scorecard slide 10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2021-07-07T10:29:04Z</dcterms:created>
  <dcterms:modified xsi:type="dcterms:W3CDTF">2021-07-09T04:54:45Z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